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12192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tableStyles" Target="tableStyles1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F0A87-3D3F-4BBC-93B2-F1AC32053085}" type="datetimeFigureOut">
              <a:rPr lang="en-IN" smtClean="0"/>
              <a:t>12-02-2024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0AED6-CFAA-4257-97D1-88C3AB8598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073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6" name="Google Shape;246;p2:notes"/>
          <p:cNvSpPr txBox="1">
            <a:spLocks noGrp="1"/>
          </p:cNvSpPr>
          <p:nvPr>
            <p:ph type="body" idx="1"/>
          </p:nvPr>
        </p:nvSpPr>
        <p:spPr>
          <a:xfrm>
            <a:off x="674187" y="4747827"/>
            <a:ext cx="5387400" cy="38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Question: Where does grade 1 line go?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Children who fall behind, stay behind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1What is the problem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2How bad it is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3Why we need to solve it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Focus more on third part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1st grade level (10-15%)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2nd line average grade level (60-65%)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3rd line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Minimum reading 45 CWPM that is required for comprehension is not achieved by most students even until grade 5. (10-15% at their grade level. 80-85% are below grade level) 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Fluency grade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Average (60-65%)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15-20% (</a:t>
            </a:r>
            <a:endParaRPr/>
          </a:p>
        </p:txBody>
      </p:sp>
      <p:sp>
        <p:nvSpPr>
          <p:cNvPr id="247" name="Google Shape;247;p2:notes"/>
          <p:cNvSpPr txBox="1">
            <a:spLocks noGrp="1"/>
          </p:cNvSpPr>
          <p:nvPr>
            <p:ph type="sldNum" idx="12"/>
          </p:nvPr>
        </p:nvSpPr>
        <p:spPr>
          <a:xfrm>
            <a:off x="3814798" y="9370976"/>
            <a:ext cx="29193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IN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6" name="Google Shape;246;p2:notes"/>
          <p:cNvSpPr txBox="1">
            <a:spLocks noGrp="1"/>
          </p:cNvSpPr>
          <p:nvPr>
            <p:ph type="body" idx="1"/>
          </p:nvPr>
        </p:nvSpPr>
        <p:spPr>
          <a:xfrm>
            <a:off x="674187" y="4747827"/>
            <a:ext cx="5387400" cy="38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Question: Where does grade 1 line go?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Children who fall behind, stay behind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1What is the problem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2How bad it is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3Why we need to solve it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Focus more on third part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1st grade level (10-15%)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2nd line average grade level (60-65%)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3rd line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Minimum reading 45 CWPM that is required for comprehension is not achieved by most students even until grade 5. (10-15% at their grade level. 80-85% are below grade level) 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Fluency grade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Average (60-65%)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15-20% (</a:t>
            </a:r>
            <a:endParaRPr/>
          </a:p>
        </p:txBody>
      </p:sp>
      <p:sp>
        <p:nvSpPr>
          <p:cNvPr id="247" name="Google Shape;247;p2:notes"/>
          <p:cNvSpPr txBox="1">
            <a:spLocks noGrp="1"/>
          </p:cNvSpPr>
          <p:nvPr>
            <p:ph type="sldNum" idx="12"/>
          </p:nvPr>
        </p:nvSpPr>
        <p:spPr>
          <a:xfrm>
            <a:off x="3814798" y="9370976"/>
            <a:ext cx="29193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IN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2793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6" name="Google Shape;246;p2:notes"/>
          <p:cNvSpPr txBox="1">
            <a:spLocks noGrp="1"/>
          </p:cNvSpPr>
          <p:nvPr>
            <p:ph type="body" idx="1"/>
          </p:nvPr>
        </p:nvSpPr>
        <p:spPr>
          <a:xfrm>
            <a:off x="674187" y="4747827"/>
            <a:ext cx="5387400" cy="38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Question: Where does grade 1 line go?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Children who fall behind, stay behind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1What is the problem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2How bad it is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3Why we need to solve it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Focus more on third part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1st grade level (10-15%)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2nd line average grade level (60-65%)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3rd line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Minimum reading 45 CWPM that is required for comprehension is not achieved by most students even until grade 5. (10-15% at their grade level. 80-85% are below grade level) 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Fluency grade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Average (60-65%)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15-20% (</a:t>
            </a:r>
            <a:endParaRPr/>
          </a:p>
        </p:txBody>
      </p:sp>
      <p:sp>
        <p:nvSpPr>
          <p:cNvPr id="247" name="Google Shape;247;p2:notes"/>
          <p:cNvSpPr txBox="1">
            <a:spLocks noGrp="1"/>
          </p:cNvSpPr>
          <p:nvPr>
            <p:ph type="sldNum" idx="12"/>
          </p:nvPr>
        </p:nvSpPr>
        <p:spPr>
          <a:xfrm>
            <a:off x="3814798" y="9370976"/>
            <a:ext cx="29193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IN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2751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03926-CCA4-4100-8251-864F15EE0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800808-3415-4F4D-A042-C6C1D9D358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5A0F2-F9A0-45C9-8A93-E50D9660E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A25-A07F-4775-870D-92F55DF842F8}" type="datetimeFigureOut">
              <a:rPr lang="en-IN" smtClean="0"/>
              <a:t>12-02-2024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35D28-B6E4-458B-8EFD-7E1755711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F72A8-C847-4CE5-9BCD-9562B9389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C123-BFA1-4C15-9611-6DC62DC12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342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4AC1D-DDD5-4A40-BFE9-D7F6D892B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240C88-C84C-4761-B382-E180C9D70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51B04-F628-4398-8D34-E0A9197D9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A25-A07F-4775-870D-92F55DF842F8}" type="datetimeFigureOut">
              <a:rPr lang="en-IN" smtClean="0"/>
              <a:t>12-02-2024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4B2C2-B86A-42D5-9D9D-81A9B1B22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18A58-3FAD-4973-96BC-7B7EA2F8B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C123-BFA1-4C15-9611-6DC62DC12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935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6C3666-D530-4D6B-8069-E5994ABAB4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D96BCE-FE31-480D-A35E-4DDBCFF93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7EECB-C4C3-45CA-A533-F131D4CCC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A25-A07F-4775-870D-92F55DF842F8}" type="datetimeFigureOut">
              <a:rPr lang="en-IN" smtClean="0"/>
              <a:t>12-02-2024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9C5D4-4204-44B0-B286-084164052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2C1B0-F81E-4DA9-8753-46AE3FBDE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C123-BFA1-4C15-9611-6DC62DC12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222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2907D-FBE7-44E3-A1E1-474E04AB4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CDF0F-FFB0-4101-A01D-BCCEB975B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3797F-DE91-4E64-B115-DBEC5AD1C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A25-A07F-4775-870D-92F55DF842F8}" type="datetimeFigureOut">
              <a:rPr lang="en-IN" smtClean="0"/>
              <a:t>12-02-2024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370B5-906A-418A-BA9A-3EDD1CC1D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AB0C0-06C5-4D48-B346-4B9176450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C123-BFA1-4C15-9611-6DC62DC12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887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3869F-FCD9-4615-955A-C620975AC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4819A0-1D7A-4CC8-A05D-01C7F594E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BE7D5-85E9-4092-84AE-66497F765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A25-A07F-4775-870D-92F55DF842F8}" type="datetimeFigureOut">
              <a:rPr lang="en-IN" smtClean="0"/>
              <a:t>12-02-2024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6C1E8-C26C-4076-86E1-AA87F58F0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1C475-3CEB-4971-BEA5-0FCC91CE9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C123-BFA1-4C15-9611-6DC62DC12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438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FE6F6-0F14-4380-93EF-41AC608C2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23373-5544-4525-A4E2-A2E7420A2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F43849-BECF-4C79-A4FB-A60995A25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21BE4-1D49-4407-9C2F-B55F7439F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A25-A07F-4775-870D-92F55DF842F8}" type="datetimeFigureOut">
              <a:rPr lang="en-IN" smtClean="0"/>
              <a:t>12-02-2024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304EC-6075-401A-878A-31BA3B99A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87625-7B04-4C06-AD84-2E7CDB9F0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C123-BFA1-4C15-9611-6DC62DC12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242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76F84-148A-49E9-8E4D-8EAA7F07C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00D3C-9530-4EF5-80B4-99163A7D7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A6730-D1E1-48D7-8040-A12B946BD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CF8ED9-7764-4B0B-887F-DDAEBA938A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A5D627-F601-4D0F-8D6E-4751547502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26C114-1D16-4789-982B-3FEC93ABB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A25-A07F-4775-870D-92F55DF842F8}" type="datetimeFigureOut">
              <a:rPr lang="en-IN" smtClean="0"/>
              <a:t>12-02-2024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E2D421-EB3F-421C-9717-7FE33363D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3B4A9D-447F-4908-B4F0-626DDADFA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C123-BFA1-4C15-9611-6DC62DC12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237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F707B-1421-4543-91BF-1A5105E51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2E4AAA-36AF-432F-99CB-9240299A6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A25-A07F-4775-870D-92F55DF842F8}" type="datetimeFigureOut">
              <a:rPr lang="en-IN" smtClean="0"/>
              <a:t>12-02-2024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E3C9F6-044E-428D-A042-6FAF212EB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BABA16-39F8-410D-ABB4-BEB11FEE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C123-BFA1-4C15-9611-6DC62DC12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189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95FBB1-C3DA-45ED-B13D-DE7B853D4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A25-A07F-4775-870D-92F55DF842F8}" type="datetimeFigureOut">
              <a:rPr lang="en-IN" smtClean="0"/>
              <a:t>12-02-2024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D06FBD-8585-4D28-922C-A381023C3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E85F09-5DAB-4DE0-9C4F-98106AAF1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C123-BFA1-4C15-9611-6DC62DC12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436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9C2F2-4A03-447E-8129-7E521D4A7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71C9B-81F0-40F5-BE7B-70072ABE1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44E33-4876-4D56-B02B-559E03DAC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C905B-FCE0-4B37-965D-4B8E3BB75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A25-A07F-4775-870D-92F55DF842F8}" type="datetimeFigureOut">
              <a:rPr lang="en-IN" smtClean="0"/>
              <a:t>12-02-2024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9B52C2-AA00-408A-A8B8-DA39EBDCB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93798-73E4-45C9-BFFC-67BD27201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C123-BFA1-4C15-9611-6DC62DC12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662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4E700-FE45-434A-AE45-E3242EAFF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D657C3-6339-440C-B3A5-50E0A3DCE3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C29D2D-438C-4366-9992-7C7BB0F785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BC5467-C97C-483B-BAF6-372840750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61A25-A07F-4775-870D-92F55DF842F8}" type="datetimeFigureOut">
              <a:rPr lang="en-IN" smtClean="0"/>
              <a:t>12-02-2024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17D1D-EA25-40FA-A2C1-93D63ADFA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36220F-87F3-471D-9FEE-656298E41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C123-BFA1-4C15-9611-6DC62DC12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124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7A3924-92C2-48F4-8844-D2B742E83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227C9-073D-4A70-80DF-DADAF5372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D7989-4E23-4AB8-A610-09A73F117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61A25-A07F-4775-870D-92F55DF842F8}" type="datetimeFigureOut">
              <a:rPr lang="en-IN" smtClean="0"/>
              <a:t>12-02-2024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83D0B-6B01-4C02-8CA7-DC665F4BF5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0629C-AF96-43E1-B567-8B6A7F2D0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BC123-BFA1-4C15-9611-6DC62DC123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869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"/>
          <p:cNvSpPr txBox="1"/>
          <p:nvPr/>
        </p:nvSpPr>
        <p:spPr>
          <a:xfrm>
            <a:off x="25" y="1060425"/>
            <a:ext cx="12242400" cy="91800"/>
          </a:xfrm>
          <a:prstGeom prst="rect">
            <a:avLst/>
          </a:prstGeom>
          <a:solidFill>
            <a:srgbClr val="F6D8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2"/>
          <p:cNvSpPr txBox="1"/>
          <p:nvPr/>
        </p:nvSpPr>
        <p:spPr>
          <a:xfrm>
            <a:off x="252675" y="152400"/>
            <a:ext cx="10496400" cy="627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IN" sz="2500" b="1" i="1" u="none" strike="noStrike" cap="none" dirty="0">
                <a:solidFill>
                  <a:srgbClr val="1E4E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LIP MASTER TRAINER WORKSHOP ON ASSESSMENTS</a:t>
            </a:r>
            <a:endParaRPr sz="2400" b="1" i="1" u="none" strike="noStrike" cap="none" dirty="0">
              <a:solidFill>
                <a:srgbClr val="1E4E7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1" name="Google Shape;251;p2"/>
          <p:cNvSpPr/>
          <p:nvPr/>
        </p:nvSpPr>
        <p:spPr>
          <a:xfrm>
            <a:off x="17479988" y="-9024"/>
            <a:ext cx="109800" cy="1129800"/>
          </a:xfrm>
          <a:prstGeom prst="rightBrace">
            <a:avLst>
              <a:gd name="adj1" fmla="val 96962"/>
              <a:gd name="adj2" fmla="val 50000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53" name="Google Shape;253;p2"/>
          <p:cNvGraphicFramePr/>
          <p:nvPr>
            <p:extLst>
              <p:ext uri="{D42A27DB-BD31-4B8C-83A1-F6EECF244321}">
                <p14:modId xmlns:p14="http://schemas.microsoft.com/office/powerpoint/2010/main" val="1216285386"/>
              </p:ext>
            </p:extLst>
          </p:nvPr>
        </p:nvGraphicFramePr>
        <p:xfrm>
          <a:off x="696036" y="1856096"/>
          <a:ext cx="10931857" cy="409432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78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3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35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en-IN" sz="23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23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23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en-IN" sz="23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one-on-one baseline assessment?</a:t>
                      </a:r>
                      <a:endParaRPr sz="23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5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en-IN" sz="23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23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23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en-IN" sz="23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Explanation of the baseline tool</a:t>
                      </a:r>
                      <a:endParaRPr sz="23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5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en-IN" sz="23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23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23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en-IN" sz="23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Rules for administering Literacy Tool &amp; Numeracy Tool</a:t>
                      </a:r>
                      <a:endParaRPr sz="23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5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en-IN" sz="23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23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23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300"/>
                        <a:buFont typeface="Arial"/>
                        <a:buNone/>
                      </a:pPr>
                      <a:r>
                        <a:rPr lang="en-IN" sz="23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Practice &amp; Mock Sessions</a:t>
                      </a:r>
                      <a:endParaRPr sz="23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Google Shape;250;p2">
            <a:extLst>
              <a:ext uri="{FF2B5EF4-FFF2-40B4-BE49-F238E27FC236}">
                <a16:creationId xmlns:a16="http://schemas.microsoft.com/office/drawing/2014/main" id="{B04324CA-0F62-47F4-BA7D-8D1045CD6751}"/>
              </a:ext>
            </a:extLst>
          </p:cNvPr>
          <p:cNvSpPr txBox="1"/>
          <p:nvPr/>
        </p:nvSpPr>
        <p:spPr>
          <a:xfrm>
            <a:off x="364131" y="1205554"/>
            <a:ext cx="10496400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IN" sz="2500" b="1" i="1" u="none" strike="noStrike" cap="none" dirty="0">
                <a:solidFill>
                  <a:srgbClr val="1E4E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Agenda</a:t>
            </a:r>
            <a:endParaRPr sz="2400" b="1" i="1" u="none" strike="noStrike" cap="none" dirty="0">
              <a:solidFill>
                <a:srgbClr val="1E4E7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"/>
          <p:cNvSpPr txBox="1"/>
          <p:nvPr/>
        </p:nvSpPr>
        <p:spPr>
          <a:xfrm>
            <a:off x="25" y="1060425"/>
            <a:ext cx="12242400" cy="91800"/>
          </a:xfrm>
          <a:prstGeom prst="rect">
            <a:avLst/>
          </a:prstGeom>
          <a:solidFill>
            <a:srgbClr val="F6D8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2"/>
          <p:cNvSpPr txBox="1"/>
          <p:nvPr/>
        </p:nvSpPr>
        <p:spPr>
          <a:xfrm>
            <a:off x="252675" y="125104"/>
            <a:ext cx="10496400" cy="627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IN" sz="2500" b="1" i="1" u="none" strike="noStrike" cap="none" dirty="0">
                <a:solidFill>
                  <a:srgbClr val="1E4E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Format for reporting reading and numeracy levels of students</a:t>
            </a:r>
            <a:endParaRPr sz="2400" b="1" i="1" u="none" strike="noStrike" cap="none" dirty="0">
              <a:solidFill>
                <a:srgbClr val="1E4E7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1" name="Google Shape;251;p2"/>
          <p:cNvSpPr/>
          <p:nvPr/>
        </p:nvSpPr>
        <p:spPr>
          <a:xfrm>
            <a:off x="17479988" y="-9024"/>
            <a:ext cx="109800" cy="1129800"/>
          </a:xfrm>
          <a:prstGeom prst="rightBrace">
            <a:avLst>
              <a:gd name="adj1" fmla="val 96962"/>
              <a:gd name="adj2" fmla="val 50000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B3AE6FF-4BEE-4375-A02C-961179D45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1103"/>
              </p:ext>
            </p:extLst>
          </p:nvPr>
        </p:nvGraphicFramePr>
        <p:xfrm>
          <a:off x="641445" y="1624082"/>
          <a:ext cx="11068336" cy="4681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966">
                  <a:extLst>
                    <a:ext uri="{9D8B030D-6E8A-4147-A177-3AD203B41FA5}">
                      <a16:colId xmlns:a16="http://schemas.microsoft.com/office/drawing/2014/main" val="3678492518"/>
                    </a:ext>
                  </a:extLst>
                </a:gridCol>
                <a:gridCol w="1386463">
                  <a:extLst>
                    <a:ext uri="{9D8B030D-6E8A-4147-A177-3AD203B41FA5}">
                      <a16:colId xmlns:a16="http://schemas.microsoft.com/office/drawing/2014/main" val="264260278"/>
                    </a:ext>
                  </a:extLst>
                </a:gridCol>
                <a:gridCol w="1472143">
                  <a:extLst>
                    <a:ext uri="{9D8B030D-6E8A-4147-A177-3AD203B41FA5}">
                      <a16:colId xmlns:a16="http://schemas.microsoft.com/office/drawing/2014/main" val="3387607502"/>
                    </a:ext>
                  </a:extLst>
                </a:gridCol>
                <a:gridCol w="1581191">
                  <a:extLst>
                    <a:ext uri="{9D8B030D-6E8A-4147-A177-3AD203B41FA5}">
                      <a16:colId xmlns:a16="http://schemas.microsoft.com/office/drawing/2014/main" val="3573137728"/>
                    </a:ext>
                  </a:extLst>
                </a:gridCol>
                <a:gridCol w="1581191">
                  <a:extLst>
                    <a:ext uri="{9D8B030D-6E8A-4147-A177-3AD203B41FA5}">
                      <a16:colId xmlns:a16="http://schemas.microsoft.com/office/drawing/2014/main" val="1784266477"/>
                    </a:ext>
                  </a:extLst>
                </a:gridCol>
                <a:gridCol w="1581191">
                  <a:extLst>
                    <a:ext uri="{9D8B030D-6E8A-4147-A177-3AD203B41FA5}">
                      <a16:colId xmlns:a16="http://schemas.microsoft.com/office/drawing/2014/main" val="2909359498"/>
                    </a:ext>
                  </a:extLst>
                </a:gridCol>
                <a:gridCol w="1581191">
                  <a:extLst>
                    <a:ext uri="{9D8B030D-6E8A-4147-A177-3AD203B41FA5}">
                      <a16:colId xmlns:a16="http://schemas.microsoft.com/office/drawing/2014/main" val="697188214"/>
                    </a:ext>
                  </a:extLst>
                </a:gridCol>
              </a:tblGrid>
              <a:tr h="780197">
                <a:tc>
                  <a:txBody>
                    <a:bodyPr/>
                    <a:lstStyle/>
                    <a:p>
                      <a:r>
                        <a:rPr lang="en-US" dirty="0"/>
                        <a:t>Name of the Student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Beginner 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Letter 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Word 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Paragraph 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Story Level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53879"/>
                  </a:ext>
                </a:extLst>
              </a:tr>
              <a:tr h="780197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039603"/>
                  </a:ext>
                </a:extLst>
              </a:tr>
              <a:tr h="780197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097954"/>
                  </a:ext>
                </a:extLst>
              </a:tr>
              <a:tr h="780197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755131"/>
                  </a:ext>
                </a:extLst>
              </a:tr>
              <a:tr h="780197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967247"/>
                  </a:ext>
                </a:extLst>
              </a:tr>
              <a:tr h="780197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37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423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"/>
          <p:cNvSpPr txBox="1"/>
          <p:nvPr/>
        </p:nvSpPr>
        <p:spPr>
          <a:xfrm>
            <a:off x="25" y="1060425"/>
            <a:ext cx="12242400" cy="91800"/>
          </a:xfrm>
          <a:prstGeom prst="rect">
            <a:avLst/>
          </a:prstGeom>
          <a:solidFill>
            <a:srgbClr val="F6D8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2"/>
          <p:cNvSpPr txBox="1"/>
          <p:nvPr/>
        </p:nvSpPr>
        <p:spPr>
          <a:xfrm>
            <a:off x="252675" y="125104"/>
            <a:ext cx="10496400" cy="627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IN" sz="2500" b="1" i="1" u="none" strike="noStrike" cap="none" dirty="0">
                <a:solidFill>
                  <a:srgbClr val="1E4E7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Format for reporting reading and numeracy levels of students</a:t>
            </a:r>
            <a:endParaRPr sz="2400" b="1" i="1" u="none" strike="noStrike" cap="none" dirty="0">
              <a:solidFill>
                <a:srgbClr val="1E4E7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1" name="Google Shape;251;p2"/>
          <p:cNvSpPr/>
          <p:nvPr/>
        </p:nvSpPr>
        <p:spPr>
          <a:xfrm>
            <a:off x="17479988" y="-9024"/>
            <a:ext cx="109800" cy="1129800"/>
          </a:xfrm>
          <a:prstGeom prst="rightBrace">
            <a:avLst>
              <a:gd name="adj1" fmla="val 96962"/>
              <a:gd name="adj2" fmla="val 50000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B3AE6FF-4BEE-4375-A02C-961179D45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088683"/>
              </p:ext>
            </p:extLst>
          </p:nvPr>
        </p:nvGraphicFramePr>
        <p:xfrm>
          <a:off x="641445" y="1624082"/>
          <a:ext cx="11068336" cy="4815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966">
                  <a:extLst>
                    <a:ext uri="{9D8B030D-6E8A-4147-A177-3AD203B41FA5}">
                      <a16:colId xmlns:a16="http://schemas.microsoft.com/office/drawing/2014/main" val="3678492518"/>
                    </a:ext>
                  </a:extLst>
                </a:gridCol>
                <a:gridCol w="1386463">
                  <a:extLst>
                    <a:ext uri="{9D8B030D-6E8A-4147-A177-3AD203B41FA5}">
                      <a16:colId xmlns:a16="http://schemas.microsoft.com/office/drawing/2014/main" val="264260278"/>
                    </a:ext>
                  </a:extLst>
                </a:gridCol>
                <a:gridCol w="1472143">
                  <a:extLst>
                    <a:ext uri="{9D8B030D-6E8A-4147-A177-3AD203B41FA5}">
                      <a16:colId xmlns:a16="http://schemas.microsoft.com/office/drawing/2014/main" val="3387607502"/>
                    </a:ext>
                  </a:extLst>
                </a:gridCol>
                <a:gridCol w="1581191">
                  <a:extLst>
                    <a:ext uri="{9D8B030D-6E8A-4147-A177-3AD203B41FA5}">
                      <a16:colId xmlns:a16="http://schemas.microsoft.com/office/drawing/2014/main" val="3573137728"/>
                    </a:ext>
                  </a:extLst>
                </a:gridCol>
                <a:gridCol w="1581191">
                  <a:extLst>
                    <a:ext uri="{9D8B030D-6E8A-4147-A177-3AD203B41FA5}">
                      <a16:colId xmlns:a16="http://schemas.microsoft.com/office/drawing/2014/main" val="1784266477"/>
                    </a:ext>
                  </a:extLst>
                </a:gridCol>
                <a:gridCol w="1581191">
                  <a:extLst>
                    <a:ext uri="{9D8B030D-6E8A-4147-A177-3AD203B41FA5}">
                      <a16:colId xmlns:a16="http://schemas.microsoft.com/office/drawing/2014/main" val="2909359498"/>
                    </a:ext>
                  </a:extLst>
                </a:gridCol>
                <a:gridCol w="1581191">
                  <a:extLst>
                    <a:ext uri="{9D8B030D-6E8A-4147-A177-3AD203B41FA5}">
                      <a16:colId xmlns:a16="http://schemas.microsoft.com/office/drawing/2014/main" val="697188214"/>
                    </a:ext>
                  </a:extLst>
                </a:gridCol>
              </a:tblGrid>
              <a:tr h="780197">
                <a:tc>
                  <a:txBody>
                    <a:bodyPr/>
                    <a:lstStyle/>
                    <a:p>
                      <a:r>
                        <a:rPr lang="en-US" dirty="0"/>
                        <a:t>Name of the Student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Beginner 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Recognition (1-9) 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Recognition (10-99) 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Subtraction 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Division Level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53879"/>
                  </a:ext>
                </a:extLst>
              </a:tr>
              <a:tr h="780197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039603"/>
                  </a:ext>
                </a:extLst>
              </a:tr>
              <a:tr h="780197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097954"/>
                  </a:ext>
                </a:extLst>
              </a:tr>
              <a:tr h="780197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755131"/>
                  </a:ext>
                </a:extLst>
              </a:tr>
              <a:tr h="780197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967247"/>
                  </a:ext>
                </a:extLst>
              </a:tr>
              <a:tr h="780197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37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169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